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2"/>
          </a:xfrm>
          <a:prstGeom prst="rect">
            <a:avLst/>
          </a:prstGeom>
        </p:spPr>
        <p:txBody>
          <a:bodyPr anchor="b"/>
          <a:lstStyle>
            <a:lvl1pPr>
              <a:defRPr spc="-232" sz="11600"/>
            </a:lvl1pPr>
          </a:lstStyle>
          <a:p>
            <a:pPr/>
            <a:r>
              <a:t>Presentation Title</a:t>
            </a:r>
          </a:p>
        </p:txBody>
      </p:sp>
      <p:sp>
        <p:nvSpPr>
          <p:cNvPr id="13" name="Body Level One…"/>
          <p:cNvSpPr txBox="1"/>
          <p:nvPr>
            <p:ph type="body" sz="quarter" idx="21"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50"/>
          </a:xfrm>
          <a:prstGeom prst="rect">
            <a:avLst/>
          </a:prstGeom>
        </p:spPr>
        <p:txBody>
          <a:bodyPr/>
          <a:lstStyle/>
          <a:p>
            <a:pPr/>
            <a:r>
              <a:t>Slide Title</a:t>
            </a:r>
          </a:p>
        </p:txBody>
      </p:sp>
      <p:sp>
        <p:nvSpPr>
          <p:cNvPr id="100"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110" name="Body Level One…"/>
          <p:cNvSpPr txBox="1"/>
          <p:nvPr>
            <p:ph type="body" idx="21" hasCustomPrompt="1"/>
          </p:nvPr>
        </p:nvSpPr>
        <p:spPr>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136" name="Body Level One…"/>
          <p:cNvSpPr txBox="1"/>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Low-angle exterior view of a modern building facade covered with aluminium discs under a clear, blue sky"/>
          <p:cNvSpPr/>
          <p:nvPr>
            <p:ph type="pic" sz="quarter" idx="21"/>
          </p:nvPr>
        </p:nvSpPr>
        <p:spPr>
          <a:xfrm>
            <a:off x="15417800" y="1270000"/>
            <a:ext cx="8144934" cy="5410200"/>
          </a:xfrm>
          <a:prstGeom prst="rect">
            <a:avLst/>
          </a:prstGeom>
        </p:spPr>
        <p:txBody>
          <a:bodyPr lIns="91439" tIns="45719" rIns="91439" bIns="45719" numCol="1" spcCol="38100">
            <a:noAutofit/>
          </a:bodyPr>
          <a:lstStyle/>
          <a:p>
            <a:pPr/>
          </a:p>
        </p:txBody>
      </p:sp>
      <p:sp>
        <p:nvSpPr>
          <p:cNvPr id="145" name="Low-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numCol="1" spcCol="38100">
            <a:noAutofit/>
          </a:bodyPr>
          <a:lstStyle/>
          <a:p>
            <a:pPr/>
          </a:p>
        </p:txBody>
      </p:sp>
      <p:sp>
        <p:nvSpPr>
          <p:cNvPr id="146" name="View from inside a modern white building with glass panels, looking up to a bright, partly cloudy sky"/>
          <p:cNvSpPr/>
          <p:nvPr>
            <p:ph type="pic" idx="23"/>
          </p:nvPr>
        </p:nvSpPr>
        <p:spPr>
          <a:xfrm>
            <a:off x="-124636" y="1270000"/>
            <a:ext cx="16840170" cy="11243713"/>
          </a:xfrm>
          <a:prstGeom prst="rect">
            <a:avLst/>
          </a:prstGeom>
        </p:spPr>
        <p:txBody>
          <a:bodyPr lIns="91439" tIns="45719" rIns="91439" bIns="45719" numCol="1" spcCol="38100">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Low-angle view of the Azadi Tower in Tehran, Iran against a clear, bright sky"/>
          <p:cNvSpPr/>
          <p:nvPr>
            <p:ph type="pic" idx="21"/>
          </p:nvPr>
        </p:nvSpPr>
        <p:spPr>
          <a:xfrm>
            <a:off x="0" y="-1282700"/>
            <a:ext cx="24384000" cy="16281400"/>
          </a:xfrm>
          <a:prstGeom prst="rect">
            <a:avLst/>
          </a:prstGeom>
        </p:spPr>
        <p:txBody>
          <a:bodyPr lIns="91439" tIns="45719" rIns="91439" bIns="45719" numCol="1" spcCol="38100">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s stairs and a clear, blue sky"/>
          <p:cNvSpPr/>
          <p:nvPr>
            <p:ph type="pic" idx="21"/>
          </p:nvPr>
        </p:nvSpPr>
        <p:spPr>
          <a:xfrm>
            <a:off x="0" y="-1270000"/>
            <a:ext cx="24384000" cy="16272934"/>
          </a:xfrm>
          <a:prstGeom prst="rect">
            <a:avLst/>
          </a:prstGeom>
        </p:spPr>
        <p:txBody>
          <a:bodyPr lIns="91439" tIns="45719" rIns="91439" bIns="45719" numCol="1" spcCol="38100">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Body Level One…"/>
          <p:cNvSpPr txBox="1"/>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4" name="Body Level One…"/>
          <p:cNvSpPr txBox="1"/>
          <p:nvPr>
            <p:ph type="body" sz="quarter" idx="22"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numCol="1" spcCol="38100">
            <a:noAutofit/>
          </a:bodyPr>
          <a:lstStyle/>
          <a:p>
            <a:pPr/>
          </a:p>
        </p:txBody>
      </p:sp>
      <p:sp>
        <p:nvSpPr>
          <p:cNvPr id="33" name="Slide Title"/>
          <p:cNvSpPr txBox="1"/>
          <p:nvPr>
            <p:ph type="title" hasCustomPrompt="1"/>
          </p:nvPr>
        </p:nvSpPr>
        <p:spPr>
          <a:xfrm>
            <a:off x="1206500" y="12700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1079500"/>
            <a:ext cx="21971000" cy="1433164"/>
          </a:xfrm>
          <a:prstGeom prst="rect">
            <a:avLst/>
          </a:prstGeom>
        </p:spPr>
        <p:txBody>
          <a:bodyPr/>
          <a:lstStyle/>
          <a:p>
            <a:pPr/>
            <a:r>
              <a:t>Slide Title</a:t>
            </a:r>
          </a:p>
        </p:txBody>
      </p:sp>
      <p:sp>
        <p:nvSpPr>
          <p:cNvPr id="43"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4" name="Body Level One…"/>
          <p:cNvSpPr txBox="1"/>
          <p:nvPr>
            <p:ph type="body" idx="21" hasCustomPrompt="1"/>
          </p:nvPr>
        </p:nvSpPr>
        <p:spPr>
          <a:prstGeom prst="rect">
            <a:avLst/>
          </a:prstGeom>
        </p:spPr>
        <p:txBody>
          <a:bodyPr numCol="1" spcCol="38100"/>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1"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62" name="Small section of a modern shell bridge in Qingdao, Shandong, China with a partly cloudy sky above"/>
          <p:cNvSpPr/>
          <p:nvPr>
            <p:ph type="pic" idx="22"/>
          </p:nvPr>
        </p:nvSpPr>
        <p:spPr>
          <a:xfrm>
            <a:off x="9271000" y="1263847"/>
            <a:ext cx="16773843" cy="11188206"/>
          </a:xfrm>
          <a:prstGeom prst="rect">
            <a:avLst/>
          </a:prstGeom>
        </p:spPr>
        <p:txBody>
          <a:bodyPr lIns="91439" tIns="45719" rIns="91439" bIns="45719" numCol="1" spcCol="38100">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Body Level One…"/>
          <p:cNvSpPr txBox="1"/>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72"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Body Level One…"/>
          <p:cNvSpPr txBox="1"/>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2"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5"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Fit &amp; Fun"/>
          <p:cNvSpPr txBox="1"/>
          <p:nvPr>
            <p:ph type="title"/>
          </p:nvPr>
        </p:nvSpPr>
        <p:spPr>
          <a:xfrm>
            <a:off x="1206495" y="2574991"/>
            <a:ext cx="21971006" cy="4648202"/>
          </a:xfrm>
          <a:prstGeom prst="rect">
            <a:avLst/>
          </a:prstGeom>
        </p:spPr>
        <p:txBody>
          <a:bodyPr/>
          <a:lstStyle>
            <a:lvl1pPr algn="just">
              <a:defRPr spc="-300"/>
            </a:lvl1pPr>
          </a:lstStyle>
          <a:p>
            <a:pPr/>
            <a:r>
              <a:t>Fit &amp; Fun</a:t>
            </a:r>
          </a:p>
        </p:txBody>
      </p:sp>
      <p:sp>
        <p:nvSpPr>
          <p:cNvPr id="172" name="AI-Powered Workout Companion"/>
          <p:cNvSpPr txBox="1"/>
          <p:nvPr/>
        </p:nvSpPr>
        <p:spPr>
          <a:xfrm>
            <a:off x="1201342" y="7223190"/>
            <a:ext cx="21971002" cy="1905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0"/>
              </a:spcBef>
              <a:defRPr b="1" sz="5500"/>
            </a:lvl1pPr>
          </a:lstStyle>
          <a:p>
            <a:pPr/>
            <a:r>
              <a:t>AI-Powered Workout Companion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Role of Endpoints and Routing"/>
          <p:cNvSpPr txBox="1"/>
          <p:nvPr>
            <p:ph type="title"/>
          </p:nvPr>
        </p:nvSpPr>
        <p:spPr>
          <a:xfrm>
            <a:off x="346309" y="338780"/>
            <a:ext cx="21971001" cy="1433164"/>
          </a:xfrm>
          <a:prstGeom prst="rect">
            <a:avLst/>
          </a:prstGeom>
        </p:spPr>
        <p:txBody>
          <a:bodyPr/>
          <a:lstStyle/>
          <a:p>
            <a:pPr/>
            <a:r>
              <a:t>Role of Endpoints and Routing</a:t>
            </a:r>
          </a:p>
        </p:txBody>
      </p:sp>
      <p:sp>
        <p:nvSpPr>
          <p:cNvPr id="199" name="Body Level One…"/>
          <p:cNvSpPr txBox="1"/>
          <p:nvPr>
            <p:ph type="body" idx="21"/>
          </p:nvPr>
        </p:nvSpPr>
        <p:spPr>
          <a:xfrm>
            <a:off x="1206500" y="2884669"/>
            <a:ext cx="21971000" cy="10167920"/>
          </a:xfrm>
          <a:prstGeom prst="rect">
            <a:avLst/>
          </a:prstGeom>
          <a:extLst>
            <a:ext uri="{C572A759-6A51-4108-AA02-DFA0A04FC94B}">
              <ma14:wrappingTextBoxFlag xmlns:ma14="http://schemas.microsoft.com/office/mac/drawingml/2011/main" val="1"/>
            </a:ext>
          </a:extLst>
        </p:spPr>
        <p:txBody>
          <a:bodyPr/>
          <a:lstStyle/>
          <a:p>
            <a:pPr marL="590349" indent="-590349" defTabSz="2243271">
              <a:spcBef>
                <a:spcPts val="4100"/>
              </a:spcBef>
              <a:buSzPct val="100000"/>
              <a:buAutoNum type="arabicPeriod" startAt="1"/>
              <a:defRPr b="1" sz="4416"/>
            </a:pPr>
            <a:r>
              <a:t>Request Handling: </a:t>
            </a:r>
            <a:r>
              <a:rPr b="0"/>
              <a:t>Handles all kind of requests with data or without data from client to the server seamlessly.</a:t>
            </a:r>
          </a:p>
          <a:p>
            <a:pPr marL="590349" indent="-590349" defTabSz="2243271">
              <a:spcBef>
                <a:spcPts val="4100"/>
              </a:spcBef>
              <a:buSzPct val="100000"/>
              <a:buAutoNum type="arabicPeriod" startAt="1"/>
              <a:defRPr b="1" sz="4416"/>
            </a:pPr>
            <a:r>
              <a:t>Separation of Concerns: </a:t>
            </a:r>
            <a:r>
              <a:rPr b="0"/>
              <a:t>Routing helps in organizing the codebase by separating different functionalities into distinct modules. For example, user-related endpoints are grouped under user routes, and product-related endpoints under product routes.</a:t>
            </a:r>
          </a:p>
          <a:p>
            <a:pPr marL="590349" indent="-590349" defTabSz="2243271">
              <a:spcBef>
                <a:spcPts val="4100"/>
              </a:spcBef>
              <a:buSzPct val="100000"/>
              <a:buAutoNum type="arabicPeriod" startAt="1"/>
              <a:defRPr b="1" sz="4416"/>
            </a:pPr>
            <a:r>
              <a:t>API Structure: </a:t>
            </a:r>
            <a:r>
              <a:rPr b="0"/>
              <a:t>Well-defined endpoints provide a structured and predictable API for frontend developers to interact with the backend services.</a:t>
            </a:r>
          </a:p>
          <a:p>
            <a:pPr marL="590349" indent="-590349" defTabSz="2243271">
              <a:spcBef>
                <a:spcPts val="4100"/>
              </a:spcBef>
              <a:buSzPct val="100000"/>
              <a:buAutoNum type="arabicPeriod" startAt="1"/>
              <a:defRPr b="1" sz="4416"/>
            </a:pPr>
            <a:r>
              <a:t>Security: </a:t>
            </a:r>
            <a:r>
              <a:rPr b="0"/>
              <a:t>Routing allows for the implementation of middleware functions that can perform tasks such as authentication, authorization, and validation before processing the request at the endpoint. This ensures that only authenticated and authorized users can access certain resources.</a:t>
            </a:r>
          </a:p>
          <a:p>
            <a:pPr marL="590349" indent="-590349" defTabSz="2243271">
              <a:spcBef>
                <a:spcPts val="4100"/>
              </a:spcBef>
              <a:buSzPct val="100000"/>
              <a:buAutoNum type="arabicPeriod" startAt="1"/>
              <a:defRPr b="1" sz="4416"/>
            </a:pPr>
            <a:r>
              <a:t>Scalability: </a:t>
            </a:r>
            <a:r>
              <a:rPr b="0"/>
              <a:t>By organizing endpoints and routes efficiently, the application can scale more effectively.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API Endpoints"/>
          <p:cNvSpPr txBox="1"/>
          <p:nvPr>
            <p:ph type="title"/>
          </p:nvPr>
        </p:nvSpPr>
        <p:spPr>
          <a:prstGeom prst="rect">
            <a:avLst/>
          </a:prstGeom>
        </p:spPr>
        <p:txBody>
          <a:bodyPr/>
          <a:lstStyle/>
          <a:p>
            <a:pPr/>
            <a:r>
              <a:t>API Endpoints</a:t>
            </a:r>
          </a:p>
        </p:txBody>
      </p:sp>
      <p:sp>
        <p:nvSpPr>
          <p:cNvPr id="202" name="Body Level One…"/>
          <p:cNvSpPr txBox="1"/>
          <p:nvPr>
            <p:ph type="body" idx="21"/>
          </p:nvPr>
        </p:nvSpPr>
        <p:spPr>
          <a:xfrm>
            <a:off x="1206500" y="3432368"/>
            <a:ext cx="21971000" cy="9072149"/>
          </a:xfrm>
          <a:prstGeom prst="rect">
            <a:avLst/>
          </a:prstGeom>
          <a:extLst>
            <a:ext uri="{C572A759-6A51-4108-AA02-DFA0A04FC94B}">
              <ma14:wrappingTextBoxFlag xmlns:ma14="http://schemas.microsoft.com/office/mac/drawingml/2011/main" val="1"/>
            </a:ext>
          </a:extLst>
        </p:spPr>
        <p:txBody>
          <a:bodyPr/>
          <a:lstStyle/>
          <a:p>
            <a:pPr marL="585215" indent="-585215" defTabSz="2340804">
              <a:spcBef>
                <a:spcPts val="4300"/>
              </a:spcBef>
              <a:defRPr b="1" sz="4608"/>
            </a:pPr>
            <a:r>
              <a:t>Endpoints Created:</a:t>
            </a:r>
          </a:p>
          <a:p>
            <a:pPr lvl="2" marL="1989221" indent="-770021" defTabSz="2340804">
              <a:spcBef>
                <a:spcPts val="4300"/>
              </a:spcBef>
              <a:buSzPct val="100000"/>
              <a:buAutoNum type="alphaUcPeriod" startAt="1"/>
              <a:defRPr sz="4608"/>
            </a:pPr>
            <a:r>
              <a:t>/api/register: User registration</a:t>
            </a:r>
          </a:p>
          <a:p>
            <a:pPr lvl="2" marL="1989221" indent="-770021" defTabSz="2340804">
              <a:spcBef>
                <a:spcPts val="4300"/>
              </a:spcBef>
              <a:buSzPct val="100000"/>
              <a:buAutoNum type="alphaUcPeriod" startAt="1"/>
              <a:defRPr sz="4608"/>
            </a:pPr>
            <a:r>
              <a:t>/api/login: User login</a:t>
            </a:r>
          </a:p>
          <a:p>
            <a:pPr lvl="2" marL="1989221" indent="-770021" defTabSz="2340804">
              <a:spcBef>
                <a:spcPts val="4300"/>
              </a:spcBef>
              <a:buSzPct val="100000"/>
              <a:buAutoNum type="alphaUcPeriod" startAt="1"/>
              <a:defRPr sz="4608"/>
            </a:pPr>
            <a:r>
              <a:t>/api/forgot-password: Password reset</a:t>
            </a:r>
          </a:p>
          <a:p>
            <a:pPr lvl="2" marL="1989221" indent="-770021" defTabSz="2340804">
              <a:spcBef>
                <a:spcPts val="4300"/>
              </a:spcBef>
              <a:buSzPct val="100000"/>
              <a:buAutoNum type="alphaUcPeriod" startAt="1"/>
              <a:defRPr sz="4608"/>
            </a:pPr>
            <a:r>
              <a:t>/api/update-profile: Update user profile</a:t>
            </a:r>
          </a:p>
          <a:p>
            <a:pPr lvl="2" marL="1989221" indent="-770021" defTabSz="2340804">
              <a:spcBef>
                <a:spcPts val="4300"/>
              </a:spcBef>
              <a:buSzPct val="100000"/>
              <a:buAutoNum type="alphaUcPeriod" startAt="1"/>
              <a:defRPr sz="4608"/>
            </a:pPr>
            <a:r>
              <a:t>/api/delete-user: Delete user data and profile.</a:t>
            </a:r>
          </a:p>
          <a:p>
            <a:pPr lvl="2" marL="1989221" indent="-770021" defTabSz="2340804">
              <a:spcBef>
                <a:spcPts val="4300"/>
              </a:spcBef>
              <a:buSzPct val="100000"/>
              <a:buAutoNum type="alphaUcPeriod" startAt="1"/>
              <a:defRPr sz="4608"/>
            </a:pPr>
            <a:r>
              <a:t>/home: Home page</a:t>
            </a:r>
          </a:p>
          <a:p>
            <a:pPr lvl="2" marL="1989221" indent="-770021" defTabSz="2340804">
              <a:spcBef>
                <a:spcPts val="4300"/>
              </a:spcBef>
              <a:buSzPct val="100000"/>
              <a:buAutoNum type="alphaUcPeriod" startAt="1"/>
              <a:defRPr sz="4608"/>
            </a:pPr>
            <a:r>
              <a:t>/ : Landing Page and many more.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Advantages of Endpoints &amp; Routing"/>
          <p:cNvSpPr txBox="1"/>
          <p:nvPr>
            <p:ph type="title"/>
          </p:nvPr>
        </p:nvSpPr>
        <p:spPr>
          <a:prstGeom prst="rect">
            <a:avLst/>
          </a:prstGeom>
        </p:spPr>
        <p:txBody>
          <a:bodyPr/>
          <a:lstStyle/>
          <a:p>
            <a:pPr/>
            <a:r>
              <a:t>Advantages of Endpoints &amp; Routing</a:t>
            </a:r>
          </a:p>
        </p:txBody>
      </p:sp>
      <p:sp>
        <p:nvSpPr>
          <p:cNvPr id="205"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Improved Maintainability</a:t>
            </a:r>
          </a:p>
          <a:p>
            <a:pPr/>
            <a:r>
              <a:t>Enhanced Security</a:t>
            </a:r>
          </a:p>
          <a:p>
            <a:pPr/>
            <a:r>
              <a:t>Efficiency in the Development</a:t>
            </a:r>
          </a:p>
          <a:p>
            <a:pPr/>
            <a:r>
              <a:t>Error handling</a:t>
            </a:r>
          </a:p>
          <a:p>
            <a:pPr/>
            <a:r>
              <a:t>Performance optimisation</a:t>
            </a:r>
          </a:p>
          <a:p>
            <a:pPr/>
            <a:r>
              <a:t>Faster and safe data transfer.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JWT Implementation"/>
          <p:cNvSpPr txBox="1"/>
          <p:nvPr>
            <p:ph type="title"/>
          </p:nvPr>
        </p:nvSpPr>
        <p:spPr>
          <a:prstGeom prst="rect">
            <a:avLst/>
          </a:prstGeom>
        </p:spPr>
        <p:txBody>
          <a:bodyPr/>
          <a:lstStyle/>
          <a:p>
            <a:pPr/>
            <a:r>
              <a:t>JWT Implementation</a:t>
            </a:r>
          </a:p>
        </p:txBody>
      </p:sp>
      <p:sp>
        <p:nvSpPr>
          <p:cNvPr id="208" name="Body Level One…"/>
          <p:cNvSpPr txBox="1"/>
          <p:nvPr>
            <p:ph type="body" idx="21"/>
          </p:nvPr>
        </p:nvSpPr>
        <p:spPr>
          <a:xfrm>
            <a:off x="1206500" y="4248503"/>
            <a:ext cx="22603872" cy="8256014"/>
          </a:xfrm>
          <a:prstGeom prst="rect">
            <a:avLst/>
          </a:prstGeom>
          <a:extLst>
            <a:ext uri="{C572A759-6A51-4108-AA02-DFA0A04FC94B}">
              <ma14:wrappingTextBoxFlag xmlns:ma14="http://schemas.microsoft.com/office/mac/drawingml/2011/main" val="1"/>
            </a:ext>
          </a:extLst>
        </p:spPr>
        <p:txBody>
          <a:bodyPr/>
          <a:lstStyle/>
          <a:p>
            <a:pPr marL="0" indent="0">
              <a:buSzTx/>
              <a:buNone/>
              <a:defRPr b="1" sz="5800"/>
            </a:pPr>
            <a:r>
              <a:t>Outcomes:</a:t>
            </a:r>
          </a:p>
          <a:p>
            <a:pPr marL="609600" indent="-609600">
              <a:defRPr sz="5800"/>
            </a:pPr>
            <a:r>
              <a:t>Generate unique JWT with time bound on user login.</a:t>
            </a:r>
          </a:p>
          <a:p>
            <a:pPr marL="609600" indent="-609600">
              <a:defRPr sz="5800"/>
            </a:pPr>
            <a:r>
              <a:t>This Token is stored as a cookie in the client’s browser.</a:t>
            </a:r>
          </a:p>
          <a:p>
            <a:pPr marL="609600" indent="-609600">
              <a:defRPr sz="5800"/>
            </a:pPr>
            <a:r>
              <a:t>Middleware to verify JWT on protected routes.</a:t>
            </a:r>
          </a:p>
          <a:p>
            <a:pPr marL="609600" indent="-609600">
              <a:defRPr sz="5800"/>
            </a:pPr>
            <a:r>
              <a:t>Secure endpoints to ensure only authenticated users can access them.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creenshots"/>
          <p:cNvSpPr txBox="1"/>
          <p:nvPr>
            <p:ph type="body" sz="half" idx="1"/>
          </p:nvPr>
        </p:nvSpPr>
        <p:spPr>
          <a:prstGeom prst="rect">
            <a:avLst/>
          </a:prstGeom>
        </p:spPr>
        <p:txBody>
          <a:bodyPr/>
          <a:lstStyle/>
          <a:p>
            <a:pPr/>
            <a:r>
              <a:t>Screenshots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Screenshot 2024-07-05 at 8.03.51 PM.png" descr="Screenshot 2024-07-05 at 8.03.51 PM.png"/>
          <p:cNvPicPr>
            <a:picLocks noChangeAspect="1"/>
          </p:cNvPicPr>
          <p:nvPr/>
        </p:nvPicPr>
        <p:blipFill>
          <a:blip r:embed="rId2">
            <a:extLst/>
          </a:blip>
          <a:stretch>
            <a:fillRect/>
          </a:stretch>
        </p:blipFill>
        <p:spPr>
          <a:xfrm>
            <a:off x="231021" y="709155"/>
            <a:ext cx="24088969" cy="1285637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Screenshot 2024-07-05 at 8.03.37 PM.png" descr="Screenshot 2024-07-05 at 8.03.37 PM.png"/>
          <p:cNvPicPr>
            <a:picLocks noChangeAspect="1"/>
          </p:cNvPicPr>
          <p:nvPr/>
        </p:nvPicPr>
        <p:blipFill>
          <a:blip r:embed="rId2">
            <a:extLst/>
          </a:blip>
          <a:srcRect l="0" t="276" r="0" b="276"/>
          <a:stretch>
            <a:fillRect/>
          </a:stretch>
        </p:blipFill>
        <p:spPr>
          <a:xfrm>
            <a:off x="320868" y="922434"/>
            <a:ext cx="23742264" cy="1187113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Registration Page"/>
          <p:cNvSpPr txBox="1"/>
          <p:nvPr>
            <p:ph type="title"/>
          </p:nvPr>
        </p:nvSpPr>
        <p:spPr>
          <a:xfrm>
            <a:off x="943664" y="338780"/>
            <a:ext cx="21971001" cy="1433164"/>
          </a:xfrm>
          <a:prstGeom prst="rect">
            <a:avLst/>
          </a:prstGeom>
        </p:spPr>
        <p:txBody>
          <a:bodyPr/>
          <a:lstStyle>
            <a:lvl1pPr>
              <a:defRPr spc="-200"/>
            </a:lvl1pPr>
          </a:lstStyle>
          <a:p>
            <a:pPr/>
            <a:r>
              <a:t>Home Page</a:t>
            </a:r>
          </a:p>
        </p:txBody>
      </p:sp>
      <p:pic>
        <p:nvPicPr>
          <p:cNvPr id="217" name="Screenshot 2024-07-05 at 8.07.34 PM.png" descr="Screenshot 2024-07-05 at 8.07.34 PM.png"/>
          <p:cNvPicPr>
            <a:picLocks noChangeAspect="1"/>
          </p:cNvPicPr>
          <p:nvPr/>
        </p:nvPicPr>
        <p:blipFill>
          <a:blip r:embed="rId2">
            <a:extLst/>
          </a:blip>
          <a:stretch>
            <a:fillRect/>
          </a:stretch>
        </p:blipFill>
        <p:spPr>
          <a:xfrm>
            <a:off x="1600018" y="2079521"/>
            <a:ext cx="21183964" cy="11312825"/>
          </a:xfrm>
          <a:prstGeom prst="rect">
            <a:avLst/>
          </a:prstGeom>
          <a:ln w="12700">
            <a:solidFill>
              <a:srgbClr val="DDDDDD"/>
            </a:solidFill>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Screenshot 2024-07-05 at 8.04.35 PM.png" descr="Screenshot 2024-07-05 at 8.04.35 PM.png"/>
          <p:cNvPicPr>
            <a:picLocks noChangeAspect="1"/>
          </p:cNvPicPr>
          <p:nvPr/>
        </p:nvPicPr>
        <p:blipFill>
          <a:blip r:embed="rId2">
            <a:extLst/>
          </a:blip>
          <a:srcRect l="0" t="0" r="0" b="0"/>
          <a:stretch>
            <a:fillRect/>
          </a:stretch>
        </p:blipFill>
        <p:spPr>
          <a:xfrm>
            <a:off x="1378147" y="1688048"/>
            <a:ext cx="22175791" cy="11819897"/>
          </a:xfrm>
          <a:prstGeom prst="rect">
            <a:avLst/>
          </a:prstGeom>
          <a:ln w="12700">
            <a:miter lim="400000"/>
          </a:ln>
        </p:spPr>
      </p:pic>
      <p:sp>
        <p:nvSpPr>
          <p:cNvPr id="220" name="Forgot Password"/>
          <p:cNvSpPr txBox="1"/>
          <p:nvPr/>
        </p:nvSpPr>
        <p:spPr>
          <a:xfrm>
            <a:off x="560939" y="123581"/>
            <a:ext cx="8576501"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170" sz="8500"/>
            </a:lvl1pPr>
          </a:lstStyle>
          <a:p>
            <a:pPr/>
            <a:r>
              <a:t>Forgot Password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Forgot Password Implementation"/>
          <p:cNvSpPr txBox="1"/>
          <p:nvPr>
            <p:ph type="title"/>
          </p:nvPr>
        </p:nvSpPr>
        <p:spPr>
          <a:prstGeom prst="rect">
            <a:avLst/>
          </a:prstGeom>
        </p:spPr>
        <p:txBody>
          <a:bodyPr/>
          <a:lstStyle/>
          <a:p>
            <a:pPr/>
            <a:r>
              <a:t>Forgot Password Implementation</a:t>
            </a:r>
          </a:p>
        </p:txBody>
      </p:sp>
      <p:sp>
        <p:nvSpPr>
          <p:cNvPr id="223" name="Forgot Password Feature"/>
          <p:cNvSpPr txBox="1"/>
          <p:nvPr>
            <p:ph type="body" sz="quarter" idx="1"/>
          </p:nvPr>
        </p:nvSpPr>
        <p:spPr>
          <a:prstGeom prst="rect">
            <a:avLst/>
          </a:prstGeom>
        </p:spPr>
        <p:txBody>
          <a:bodyPr/>
          <a:lstStyle/>
          <a:p>
            <a:pPr/>
            <a:r>
              <a:t>Forgot Password Feature</a:t>
            </a:r>
          </a:p>
        </p:txBody>
      </p:sp>
      <p:sp>
        <p:nvSpPr>
          <p:cNvPr id="224" name="Body Level One…"/>
          <p:cNvSpPr txBox="1"/>
          <p:nvPr>
            <p:ph type="body" idx="21"/>
          </p:nvPr>
        </p:nvSpPr>
        <p:spPr>
          <a:xfrm>
            <a:off x="1206500" y="6300322"/>
            <a:ext cx="21971000" cy="6204195"/>
          </a:xfrm>
          <a:prstGeom prst="rect">
            <a:avLst/>
          </a:prstGeom>
          <a:extLst>
            <a:ext uri="{C572A759-6A51-4108-AA02-DFA0A04FC94B}">
              <ma14:wrappingTextBoxFlag xmlns:ma14="http://schemas.microsoft.com/office/mac/drawingml/2011/main" val="1"/>
            </a:ext>
          </a:extLst>
        </p:spPr>
        <p:txBody>
          <a:bodyPr/>
          <a:lstStyle/>
          <a:p>
            <a:pPr marL="0" indent="0">
              <a:buSzTx/>
              <a:buNone/>
              <a:defRPr b="1"/>
            </a:pPr>
            <a:r>
              <a:t>Steps:</a:t>
            </a:r>
          </a:p>
          <a:p>
            <a:pPr lvl="2" marL="1243263" indent="-481263">
              <a:buSzPct val="100000"/>
            </a:pPr>
            <a:r>
              <a:t>Frontend form to collect user's email.</a:t>
            </a:r>
          </a:p>
          <a:p>
            <a:pPr lvl="2" marL="1243263" indent="-481263">
              <a:buSzPct val="100000"/>
            </a:pPr>
            <a:r>
              <a:t>Backend endpoint to handle password reset requests.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Table of Contents"/>
          <p:cNvSpPr txBox="1"/>
          <p:nvPr>
            <p:ph type="title"/>
          </p:nvPr>
        </p:nvSpPr>
        <p:spPr>
          <a:prstGeom prst="rect">
            <a:avLst/>
          </a:prstGeom>
        </p:spPr>
        <p:txBody>
          <a:bodyPr/>
          <a:lstStyle>
            <a:lvl1pPr>
              <a:defRPr spc="-200"/>
            </a:lvl1pPr>
          </a:lstStyle>
          <a:p>
            <a:pPr/>
            <a:r>
              <a:t>Table of Contents</a:t>
            </a:r>
          </a:p>
        </p:txBody>
      </p:sp>
      <p:sp>
        <p:nvSpPr>
          <p:cNvPr id="175" name="Introduction…"/>
          <p:cNvSpPr txBox="1"/>
          <p:nvPr>
            <p:ph type="body" idx="1"/>
          </p:nvPr>
        </p:nvSpPr>
        <p:spPr>
          <a:xfrm>
            <a:off x="1206500" y="2671556"/>
            <a:ext cx="21971000" cy="10706039"/>
          </a:xfrm>
          <a:prstGeom prst="rect">
            <a:avLst/>
          </a:prstGeom>
        </p:spPr>
        <p:txBody>
          <a:bodyPr lIns="50800" tIns="50800" rIns="50800" bIns="50800"/>
          <a:lstStyle/>
          <a:p>
            <a:pPr marL="609600" indent="-609600" defTabSz="2438337">
              <a:lnSpc>
                <a:spcPct val="90000"/>
              </a:lnSpc>
              <a:spcBef>
                <a:spcPts val="4500"/>
              </a:spcBef>
              <a:buSzPct val="123000"/>
              <a:buChar char="•"/>
              <a:defRPr b="0" sz="5200"/>
            </a:pPr>
            <a:r>
              <a:t>Key Features</a:t>
            </a:r>
          </a:p>
          <a:p>
            <a:pPr marL="609600" indent="-609600" defTabSz="2438337">
              <a:lnSpc>
                <a:spcPct val="90000"/>
              </a:lnSpc>
              <a:spcBef>
                <a:spcPts val="4500"/>
              </a:spcBef>
              <a:buSzPct val="123000"/>
              <a:buChar char="•"/>
              <a:defRPr b="0" sz="5200"/>
            </a:pPr>
            <a:r>
              <a:t>Screenshots</a:t>
            </a:r>
          </a:p>
          <a:p>
            <a:pPr marL="609600" indent="-609600" defTabSz="2438337">
              <a:lnSpc>
                <a:spcPct val="90000"/>
              </a:lnSpc>
              <a:spcBef>
                <a:spcPts val="4500"/>
              </a:spcBef>
              <a:buSzPct val="123000"/>
              <a:buChar char="•"/>
              <a:defRPr b="0" sz="5200"/>
            </a:pPr>
            <a:r>
              <a:t>Forgot Password Implementation</a:t>
            </a:r>
          </a:p>
          <a:p>
            <a:pPr marL="609600" indent="-609600" defTabSz="2438337">
              <a:lnSpc>
                <a:spcPct val="90000"/>
              </a:lnSpc>
              <a:spcBef>
                <a:spcPts val="4500"/>
              </a:spcBef>
              <a:buSzPct val="123000"/>
              <a:buChar char="•"/>
              <a:defRPr b="0" sz="5200"/>
            </a:pPr>
            <a:r>
              <a:t>Persistent Drawer Navigation</a:t>
            </a:r>
          </a:p>
          <a:p>
            <a:pPr marL="609600" indent="-609600" defTabSz="2438337">
              <a:lnSpc>
                <a:spcPct val="90000"/>
              </a:lnSpc>
              <a:spcBef>
                <a:spcPts val="4500"/>
              </a:spcBef>
              <a:buSzPct val="123000"/>
              <a:buChar char="•"/>
              <a:defRPr b="0" sz="5200"/>
            </a:pPr>
            <a:r>
              <a:t>Profile and Update Functionality</a:t>
            </a:r>
          </a:p>
          <a:p>
            <a:pPr marL="609600" indent="-609600" defTabSz="2438337">
              <a:lnSpc>
                <a:spcPct val="90000"/>
              </a:lnSpc>
              <a:spcBef>
                <a:spcPts val="4500"/>
              </a:spcBef>
              <a:buSzPct val="123000"/>
              <a:buChar char="•"/>
              <a:defRPr b="0" sz="5200"/>
            </a:pPr>
            <a:r>
              <a:t>Chatbot Integration</a:t>
            </a:r>
          </a:p>
          <a:p>
            <a:pPr marL="609600" indent="-609600" defTabSz="2438337">
              <a:lnSpc>
                <a:spcPct val="90000"/>
              </a:lnSpc>
              <a:spcBef>
                <a:spcPts val="4500"/>
              </a:spcBef>
              <a:buSzPct val="123000"/>
              <a:buChar char="•"/>
              <a:defRPr b="0" sz="5200"/>
            </a:pPr>
            <a:r>
              <a:t>Success and Error Message Handling</a:t>
            </a:r>
          </a:p>
          <a:p>
            <a:pPr marL="609600" indent="-609600" defTabSz="2438337">
              <a:lnSpc>
                <a:spcPct val="90000"/>
              </a:lnSpc>
              <a:spcBef>
                <a:spcPts val="4500"/>
              </a:spcBef>
              <a:buSzPct val="123000"/>
              <a:buChar char="•"/>
              <a:defRPr b="0" sz="5200"/>
            </a:pPr>
            <a:r>
              <a:t>Conclusion</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Email Integration"/>
          <p:cNvSpPr txBox="1"/>
          <p:nvPr>
            <p:ph type="title"/>
          </p:nvPr>
        </p:nvSpPr>
        <p:spPr>
          <a:prstGeom prst="rect">
            <a:avLst/>
          </a:prstGeom>
        </p:spPr>
        <p:txBody>
          <a:bodyPr/>
          <a:lstStyle/>
          <a:p>
            <a:pPr/>
            <a:r>
              <a:t>Email Integration</a:t>
            </a:r>
          </a:p>
        </p:txBody>
      </p:sp>
      <p:sp>
        <p:nvSpPr>
          <p:cNvPr id="227" name="Body Level One…"/>
          <p:cNvSpPr txBox="1"/>
          <p:nvPr>
            <p:ph type="body" idx="21"/>
          </p:nvPr>
        </p:nvSpPr>
        <p:spPr>
          <a:xfrm>
            <a:off x="1206500" y="5507334"/>
            <a:ext cx="21971000" cy="6997183"/>
          </a:xfrm>
          <a:prstGeom prst="rect">
            <a:avLst/>
          </a:prstGeom>
          <a:extLst>
            <a:ext uri="{C572A759-6A51-4108-AA02-DFA0A04FC94B}">
              <ma14:wrappingTextBoxFlag xmlns:ma14="http://schemas.microsoft.com/office/mac/drawingml/2011/main" val="1"/>
            </a:ext>
          </a:extLst>
        </p:spPr>
        <p:txBody>
          <a:bodyPr/>
          <a:lstStyle/>
          <a:p>
            <a:pPr marL="0" indent="0">
              <a:buSzTx/>
              <a:buNone/>
              <a:defRPr b="1"/>
            </a:pPr>
            <a:r>
              <a:t>Steps:</a:t>
            </a:r>
          </a:p>
          <a:p>
            <a:pPr marL="481263" indent="-481263">
              <a:buSzPct val="100000"/>
            </a:pPr>
            <a:r>
              <a:t>Generate a unique token for password reset.</a:t>
            </a:r>
          </a:p>
          <a:p>
            <a:pPr marL="481263" indent="-481263">
              <a:buSzPct val="100000"/>
            </a:pPr>
            <a:r>
              <a:t>Send password reset email to the user.</a:t>
            </a:r>
          </a:p>
          <a:p>
            <a:pPr marL="481263" indent="-481263">
              <a:buSzPct val="100000"/>
            </a:pPr>
            <a:r>
              <a:t>Endpoint to handle password reset using the token.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ersistent Drawer Navigation"/>
          <p:cNvSpPr txBox="1"/>
          <p:nvPr>
            <p:ph type="title"/>
          </p:nvPr>
        </p:nvSpPr>
        <p:spPr>
          <a:prstGeom prst="rect">
            <a:avLst/>
          </a:prstGeom>
        </p:spPr>
        <p:txBody>
          <a:bodyPr/>
          <a:lstStyle/>
          <a:p>
            <a:pPr/>
            <a:r>
              <a:t>Persistent Drawer Navigation</a:t>
            </a:r>
          </a:p>
        </p:txBody>
      </p:sp>
      <p:sp>
        <p:nvSpPr>
          <p:cNvPr id="230" name="Implementing Drawer"/>
          <p:cNvSpPr txBox="1"/>
          <p:nvPr>
            <p:ph type="body" sz="quarter" idx="1"/>
          </p:nvPr>
        </p:nvSpPr>
        <p:spPr>
          <a:prstGeom prst="rect">
            <a:avLst/>
          </a:prstGeom>
        </p:spPr>
        <p:txBody>
          <a:bodyPr/>
          <a:lstStyle/>
          <a:p>
            <a:pPr/>
            <a:r>
              <a:t>Implementing Drawer</a:t>
            </a:r>
          </a:p>
        </p:txBody>
      </p:sp>
      <p:sp>
        <p:nvSpPr>
          <p:cNvPr id="231" name="Body Level One…"/>
          <p:cNvSpPr txBox="1"/>
          <p:nvPr>
            <p:ph type="body" idx="21"/>
          </p:nvPr>
        </p:nvSpPr>
        <p:spPr>
          <a:xfrm>
            <a:off x="1206500" y="5312074"/>
            <a:ext cx="21971000" cy="7192443"/>
          </a:xfrm>
          <a:prstGeom prst="rect">
            <a:avLst/>
          </a:prstGeom>
          <a:extLst>
            <a:ext uri="{C572A759-6A51-4108-AA02-DFA0A04FC94B}">
              <ma14:wrappingTextBoxFlag xmlns:ma14="http://schemas.microsoft.com/office/mac/drawingml/2011/main" val="1"/>
            </a:ext>
          </a:extLst>
        </p:spPr>
        <p:txBody>
          <a:bodyPr/>
          <a:lstStyle/>
          <a:p>
            <a:pPr marL="0" indent="0">
              <a:buSzTx/>
              <a:buNone/>
              <a:defRPr sz="5000"/>
            </a:pPr>
            <a:r>
              <a:rPr b="1"/>
              <a:t>Tools Used:</a:t>
            </a:r>
            <a:r>
              <a:t> Material UI</a:t>
            </a:r>
          </a:p>
          <a:p>
            <a:pPr marL="0" indent="0">
              <a:buSzTx/>
              <a:buNone/>
              <a:defRPr b="1" sz="5000"/>
            </a:pPr>
            <a:r>
              <a:t>Steps:</a:t>
            </a:r>
          </a:p>
          <a:p>
            <a:pPr lvl="6" marL="2767263" indent="-481263">
              <a:buSzPct val="100000"/>
              <a:defRPr sz="5000"/>
            </a:pPr>
            <a:r>
              <a:t>Set up the Drawer component using Material UI.</a:t>
            </a:r>
          </a:p>
          <a:p>
            <a:pPr lvl="6" marL="2767263" indent="-481263">
              <a:buSzPct val="100000"/>
              <a:defRPr sz="5000"/>
            </a:pPr>
            <a:r>
              <a:t>Add navigation links to different pages like Home, Profile, etc.</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Drawer Features"/>
          <p:cNvSpPr txBox="1"/>
          <p:nvPr>
            <p:ph type="title"/>
          </p:nvPr>
        </p:nvSpPr>
        <p:spPr>
          <a:prstGeom prst="rect">
            <a:avLst/>
          </a:prstGeom>
        </p:spPr>
        <p:txBody>
          <a:bodyPr/>
          <a:lstStyle/>
          <a:p>
            <a:pPr/>
            <a:r>
              <a:t>Drawer Features</a:t>
            </a:r>
          </a:p>
        </p:txBody>
      </p:sp>
      <p:sp>
        <p:nvSpPr>
          <p:cNvPr id="234" name="Body Level One…"/>
          <p:cNvSpPr txBox="1"/>
          <p:nvPr>
            <p:ph type="body" idx="21"/>
          </p:nvPr>
        </p:nvSpPr>
        <p:spPr>
          <a:xfrm>
            <a:off x="1206500" y="5186630"/>
            <a:ext cx="21971000" cy="7317887"/>
          </a:xfrm>
          <a:prstGeom prst="rect">
            <a:avLst/>
          </a:prstGeom>
          <a:extLst>
            <a:ext uri="{C572A759-6A51-4108-AA02-DFA0A04FC94B}">
              <ma14:wrappingTextBoxFlag xmlns:ma14="http://schemas.microsoft.com/office/mac/drawingml/2011/main" val="1"/>
            </a:ext>
          </a:extLst>
        </p:spPr>
        <p:txBody>
          <a:bodyPr/>
          <a:lstStyle/>
          <a:p>
            <a:pPr marL="0" indent="0">
              <a:buSzTx/>
              <a:buNone/>
              <a:defRPr b="1"/>
            </a:pPr>
            <a:r>
              <a:t>Features:</a:t>
            </a:r>
          </a:p>
          <a:p>
            <a:pPr lvl="2" marL="1243263" indent="-481263">
              <a:buSzPct val="100000"/>
            </a:pPr>
            <a:r>
              <a:t>Persistent state: Remains open or closed based on user interaction.</a:t>
            </a:r>
          </a:p>
          <a:p>
            <a:pPr lvl="2" marL="1243263" indent="-481263">
              <a:buSzPct val="100000"/>
            </a:pPr>
            <a:r>
              <a:t>Responsive design: Adjusts based on screen size.</a:t>
            </a:r>
          </a:p>
          <a:p>
            <a:pPr lvl="2" marL="1243263" indent="-481263">
              <a:buSzPct val="100000"/>
            </a:pPr>
            <a:r>
              <a:t>Customizable: Easily add or remove navigation links.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Chatbot Integration"/>
          <p:cNvSpPr txBox="1"/>
          <p:nvPr>
            <p:ph type="title"/>
          </p:nvPr>
        </p:nvSpPr>
        <p:spPr>
          <a:prstGeom prst="rect">
            <a:avLst/>
          </a:prstGeom>
        </p:spPr>
        <p:txBody>
          <a:bodyPr/>
          <a:lstStyle/>
          <a:p>
            <a:pPr/>
            <a:r>
              <a:t>Chatbot Integration</a:t>
            </a:r>
          </a:p>
        </p:txBody>
      </p:sp>
      <p:sp>
        <p:nvSpPr>
          <p:cNvPr id="237" name="Chatbot Setup"/>
          <p:cNvSpPr txBox="1"/>
          <p:nvPr>
            <p:ph type="body" sz="quarter" idx="1"/>
          </p:nvPr>
        </p:nvSpPr>
        <p:spPr>
          <a:prstGeom prst="rect">
            <a:avLst/>
          </a:prstGeom>
        </p:spPr>
        <p:txBody>
          <a:bodyPr/>
          <a:lstStyle/>
          <a:p>
            <a:pPr/>
            <a:r>
              <a:t>Chatbot Setup</a:t>
            </a:r>
          </a:p>
        </p:txBody>
      </p:sp>
      <p:sp>
        <p:nvSpPr>
          <p:cNvPr id="238" name="Body Level One…"/>
          <p:cNvSpPr txBox="1"/>
          <p:nvPr>
            <p:ph type="body" idx="21"/>
          </p:nvPr>
        </p:nvSpPr>
        <p:spPr>
          <a:xfrm>
            <a:off x="1206500" y="5156201"/>
            <a:ext cx="21971000" cy="7348316"/>
          </a:xfrm>
          <a:prstGeom prst="rect">
            <a:avLst/>
          </a:prstGeom>
          <a:extLst>
            <a:ext uri="{C572A759-6A51-4108-AA02-DFA0A04FC94B}">
              <ma14:wrappingTextBoxFlag xmlns:ma14="http://schemas.microsoft.com/office/mac/drawingml/2011/main" val="1"/>
            </a:ext>
          </a:extLst>
        </p:spPr>
        <p:txBody>
          <a:bodyPr/>
          <a:lstStyle/>
          <a:p>
            <a:pPr marL="0" indent="0">
              <a:buSzTx/>
              <a:buNone/>
            </a:pPr>
            <a:r>
              <a:rPr b="1"/>
              <a:t>Tools Used:</a:t>
            </a:r>
            <a:r>
              <a:t> react-simple-chatbot</a:t>
            </a:r>
          </a:p>
          <a:p>
            <a:pPr marL="0" indent="0">
              <a:buSzTx/>
              <a:buNone/>
            </a:pPr>
          </a:p>
          <a:p>
            <a:pPr marL="0" indent="0">
              <a:buSzTx/>
              <a:buNone/>
              <a:defRPr b="1"/>
            </a:pPr>
            <a:r>
              <a:t>Steps:</a:t>
            </a:r>
          </a:p>
          <a:p>
            <a:pPr lvl="1" marL="862263" indent="-481263">
              <a:buSzPct val="100000"/>
            </a:pPr>
            <a:r>
              <a:t>Install and configure react-simple-chatbot.</a:t>
            </a:r>
          </a:p>
          <a:p>
            <a:pPr lvl="1" marL="862263" indent="-481263">
              <a:buSzPct val="100000"/>
            </a:pPr>
            <a:r>
              <a:t>Define conversation steps and triggers.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ChatBot Integration"/>
          <p:cNvSpPr txBox="1"/>
          <p:nvPr>
            <p:ph type="title"/>
          </p:nvPr>
        </p:nvSpPr>
        <p:spPr>
          <a:xfrm>
            <a:off x="1015342" y="591362"/>
            <a:ext cx="6648216" cy="1028887"/>
          </a:xfrm>
          <a:prstGeom prst="rect">
            <a:avLst/>
          </a:prstGeom>
        </p:spPr>
        <p:txBody>
          <a:bodyPr/>
          <a:lstStyle>
            <a:lvl1pPr defTabSz="817244">
              <a:lnSpc>
                <a:spcPct val="100000"/>
              </a:lnSpc>
              <a:defRPr b="1" spc="0" sz="5445">
                <a:latin typeface="+mn-lt"/>
                <a:ea typeface="+mn-ea"/>
                <a:cs typeface="+mn-cs"/>
                <a:sym typeface="Helvetica Neue"/>
              </a:defRPr>
            </a:lvl1pPr>
          </a:lstStyle>
          <a:p>
            <a:pPr/>
            <a:r>
              <a:t>ChatBot Integration</a:t>
            </a:r>
          </a:p>
        </p:txBody>
      </p:sp>
      <p:pic>
        <p:nvPicPr>
          <p:cNvPr id="241" name="Screenshot 2024-07-05 at 8.07.11 PM.png" descr="Screenshot 2024-07-05 at 8.07.11 PM.png"/>
          <p:cNvPicPr>
            <a:picLocks noChangeAspect="1"/>
          </p:cNvPicPr>
          <p:nvPr/>
        </p:nvPicPr>
        <p:blipFill>
          <a:blip r:embed="rId2">
            <a:extLst/>
          </a:blip>
          <a:stretch>
            <a:fillRect/>
          </a:stretch>
        </p:blipFill>
        <p:spPr>
          <a:xfrm>
            <a:off x="1251093" y="1681351"/>
            <a:ext cx="22085426" cy="1183422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Chatbot Features"/>
          <p:cNvSpPr txBox="1"/>
          <p:nvPr>
            <p:ph type="title"/>
          </p:nvPr>
        </p:nvSpPr>
        <p:spPr>
          <a:prstGeom prst="rect">
            <a:avLst/>
          </a:prstGeom>
        </p:spPr>
        <p:txBody>
          <a:bodyPr/>
          <a:lstStyle/>
          <a:p>
            <a:pPr/>
            <a:r>
              <a:t>Chatbot Features</a:t>
            </a:r>
          </a:p>
        </p:txBody>
      </p:sp>
      <p:sp>
        <p:nvSpPr>
          <p:cNvPr id="244" name="Body Level One…"/>
          <p:cNvSpPr txBox="1"/>
          <p:nvPr>
            <p:ph type="body" idx="21"/>
          </p:nvPr>
        </p:nvSpPr>
        <p:spPr>
          <a:xfrm>
            <a:off x="1206500" y="5195590"/>
            <a:ext cx="21971000" cy="7308927"/>
          </a:xfrm>
          <a:prstGeom prst="rect">
            <a:avLst/>
          </a:prstGeom>
          <a:extLst>
            <a:ext uri="{C572A759-6A51-4108-AA02-DFA0A04FC94B}">
              <ma14:wrappingTextBoxFlag xmlns:ma14="http://schemas.microsoft.com/office/mac/drawingml/2011/main" val="1"/>
            </a:ext>
          </a:extLst>
        </p:spPr>
        <p:txBody>
          <a:bodyPr/>
          <a:lstStyle/>
          <a:p>
            <a:pPr marL="0" indent="0">
              <a:buSzTx/>
              <a:buNone/>
              <a:defRPr b="1"/>
            </a:pPr>
            <a:r>
              <a:t>Features:</a:t>
            </a:r>
          </a:p>
          <a:p>
            <a:pPr marL="481263" indent="-481263">
              <a:buSzPct val="100000"/>
            </a:pPr>
            <a:r>
              <a:t>Interactive questions and answers.</a:t>
            </a:r>
          </a:p>
          <a:p>
            <a:pPr marL="481263" indent="-481263">
              <a:buSzPct val="100000"/>
            </a:pPr>
            <a:r>
              <a:t>Personalized greetings and responses.</a:t>
            </a:r>
          </a:p>
          <a:p>
            <a:pPr marL="481263" indent="-481263">
              <a:buSzPct val="100000"/>
            </a:pPr>
            <a:r>
              <a:t>Enhances user engagement and provides instant assistance.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uccess and Error Message Handling"/>
          <p:cNvSpPr txBox="1"/>
          <p:nvPr>
            <p:ph type="title"/>
          </p:nvPr>
        </p:nvSpPr>
        <p:spPr>
          <a:prstGeom prst="rect">
            <a:avLst/>
          </a:prstGeom>
        </p:spPr>
        <p:txBody>
          <a:bodyPr/>
          <a:lstStyle/>
          <a:p>
            <a:pPr/>
            <a:r>
              <a:t>Success and Error Message Handling</a:t>
            </a:r>
          </a:p>
        </p:txBody>
      </p:sp>
      <p:sp>
        <p:nvSpPr>
          <p:cNvPr id="247" name="Success Messages"/>
          <p:cNvSpPr txBox="1"/>
          <p:nvPr>
            <p:ph type="body" sz="quarter" idx="1"/>
          </p:nvPr>
        </p:nvSpPr>
        <p:spPr>
          <a:xfrm>
            <a:off x="1206500" y="3137575"/>
            <a:ext cx="21971000" cy="934781"/>
          </a:xfrm>
          <a:prstGeom prst="rect">
            <a:avLst/>
          </a:prstGeom>
        </p:spPr>
        <p:txBody>
          <a:bodyPr/>
          <a:lstStyle/>
          <a:p>
            <a:pPr/>
            <a:r>
              <a:t>Success Messages</a:t>
            </a:r>
          </a:p>
        </p:txBody>
      </p:sp>
      <p:sp>
        <p:nvSpPr>
          <p:cNvPr id="248" name="Body Level One…"/>
          <p:cNvSpPr txBox="1"/>
          <p:nvPr>
            <p:ph type="body" idx="21"/>
          </p:nvPr>
        </p:nvSpPr>
        <p:spPr>
          <a:xfrm>
            <a:off x="1206500" y="5753836"/>
            <a:ext cx="21971000" cy="8256013"/>
          </a:xfrm>
          <a:prstGeom prst="rect">
            <a:avLst/>
          </a:prstGeom>
          <a:extLst>
            <a:ext uri="{C572A759-6A51-4108-AA02-DFA0A04FC94B}">
              <ma14:wrappingTextBoxFlag xmlns:ma14="http://schemas.microsoft.com/office/mac/drawingml/2011/main" val="1"/>
            </a:ext>
          </a:extLst>
        </p:spPr>
        <p:txBody>
          <a:bodyPr/>
          <a:lstStyle/>
          <a:p>
            <a:pPr marL="0" indent="0">
              <a:buSzTx/>
              <a:buNone/>
              <a:defRPr b="1"/>
            </a:pPr>
            <a:r>
              <a:t>Styled Message:</a:t>
            </a:r>
          </a:p>
          <a:p>
            <a:pPr lvl="2" marL="1243263" indent="-481263">
              <a:buSzPct val="100000"/>
            </a:pPr>
            <a:r>
              <a:t>Green text for success messages.</a:t>
            </a:r>
          </a:p>
          <a:p>
            <a:pPr lvl="2" marL="1243263" indent="-481263">
              <a:buSzPct val="100000"/>
            </a:pPr>
            <a:r>
              <a:t>Display message upon successful operations like successful registration, profile update, password reset request and many more.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Error Messages"/>
          <p:cNvSpPr txBox="1"/>
          <p:nvPr>
            <p:ph type="body" sz="quarter" idx="1"/>
          </p:nvPr>
        </p:nvSpPr>
        <p:spPr>
          <a:prstGeom prst="rect">
            <a:avLst/>
          </a:prstGeom>
        </p:spPr>
        <p:txBody>
          <a:bodyPr/>
          <a:lstStyle/>
          <a:p>
            <a:pPr/>
            <a:r>
              <a:t>Error Messages</a:t>
            </a:r>
          </a:p>
        </p:txBody>
      </p:sp>
      <p:sp>
        <p:nvSpPr>
          <p:cNvPr id="251" name="Body Level One…"/>
          <p:cNvSpPr txBox="1"/>
          <p:nvPr>
            <p:ph type="body" idx="21"/>
          </p:nvPr>
        </p:nvSpPr>
        <p:spPr>
          <a:xfrm>
            <a:off x="1206500" y="6162930"/>
            <a:ext cx="21971000" cy="6341587"/>
          </a:xfrm>
          <a:prstGeom prst="rect">
            <a:avLst/>
          </a:prstGeom>
          <a:extLst>
            <a:ext uri="{C572A759-6A51-4108-AA02-DFA0A04FC94B}">
              <ma14:wrappingTextBoxFlag xmlns:ma14="http://schemas.microsoft.com/office/mac/drawingml/2011/main" val="1"/>
            </a:ext>
          </a:extLst>
        </p:spPr>
        <p:txBody>
          <a:bodyPr/>
          <a:lstStyle/>
          <a:p>
            <a:pPr marL="0" indent="0">
              <a:buSzTx/>
              <a:buNone/>
              <a:defRPr b="1"/>
            </a:pPr>
            <a:r>
              <a:t>Styled Message:</a:t>
            </a:r>
          </a:p>
          <a:p>
            <a:pPr lvl="2" marL="1243263" indent="-481263">
              <a:buSzPct val="100000"/>
            </a:pPr>
            <a:r>
              <a:t>Red text for error messages.</a:t>
            </a:r>
          </a:p>
          <a:p>
            <a:pPr lvl="2" marL="1243263" indent="-481263">
              <a:buSzPct val="100000"/>
            </a:pPr>
            <a:r>
              <a:t>Display message when operations fail, such as invalid login credentials, failed API requests.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Conclusion"/>
          <p:cNvSpPr txBox="1"/>
          <p:nvPr>
            <p:ph type="title"/>
          </p:nvPr>
        </p:nvSpPr>
        <p:spPr>
          <a:prstGeom prst="rect">
            <a:avLst/>
          </a:prstGeom>
        </p:spPr>
        <p:txBody>
          <a:bodyPr/>
          <a:lstStyle>
            <a:lvl1pPr defTabSz="1828754">
              <a:defRPr spc="-200" sz="8700"/>
            </a:lvl1pPr>
          </a:lstStyle>
          <a:p>
            <a:pPr/>
            <a:r>
              <a:t>Conclusion</a:t>
            </a:r>
          </a:p>
        </p:txBody>
      </p:sp>
      <p:sp>
        <p:nvSpPr>
          <p:cNvPr id="254" name="We've covered the fundamental building blocks of Fit &amp; Fun, a MERN Stack application.…"/>
          <p:cNvSpPr txBox="1"/>
          <p:nvPr>
            <p:ph type="body" sz="quarter" idx="1"/>
          </p:nvPr>
        </p:nvSpPr>
        <p:spPr>
          <a:xfrm>
            <a:off x="1206500" y="2578675"/>
            <a:ext cx="21971000" cy="934781"/>
          </a:xfrm>
          <a:prstGeom prst="rect">
            <a:avLst/>
          </a:prstGeom>
        </p:spPr>
        <p:txBody>
          <a:bodyPr lIns="50800" tIns="50800" rIns="50800" bIns="50800"/>
          <a:lstStyle>
            <a:lvl1pPr defTabSz="2438337">
              <a:lnSpc>
                <a:spcPct val="90000"/>
              </a:lnSpc>
              <a:spcBef>
                <a:spcPts val="4500"/>
              </a:spcBef>
              <a:defRPr sz="4800"/>
            </a:lvl1pPr>
          </a:lstStyle>
          <a:p>
            <a:pPr/>
            <a:r>
              <a:t>Summary of Achievements</a:t>
            </a:r>
          </a:p>
        </p:txBody>
      </p:sp>
      <p:sp>
        <p:nvSpPr>
          <p:cNvPr id="255" name="Body Level One…"/>
          <p:cNvSpPr txBox="1"/>
          <p:nvPr>
            <p:ph type="body" idx="21"/>
          </p:nvPr>
        </p:nvSpPr>
        <p:spPr>
          <a:xfrm>
            <a:off x="1206500" y="4895420"/>
            <a:ext cx="21971000" cy="7609097"/>
          </a:xfrm>
          <a:prstGeom prst="rect">
            <a:avLst/>
          </a:prstGeom>
          <a:extLst>
            <a:ext uri="{C572A759-6A51-4108-AA02-DFA0A04FC94B}">
              <ma14:wrappingTextBoxFlag xmlns:ma14="http://schemas.microsoft.com/office/mac/drawingml/2011/main" val="1"/>
            </a:ext>
          </a:extLst>
        </p:spPr>
        <p:txBody>
          <a:bodyPr/>
          <a:lstStyle/>
          <a:p>
            <a:pPr marL="0" indent="0">
              <a:buSzTx/>
              <a:buNone/>
              <a:defRPr b="1"/>
            </a:pPr>
            <a:r>
              <a:t>Features Implemented:</a:t>
            </a:r>
          </a:p>
          <a:p>
            <a:pPr lvl="2" marL="1243263" indent="-481263">
              <a:buSzPct val="100000"/>
            </a:pPr>
            <a:r>
              <a:t>Secure user authentication and management.</a:t>
            </a:r>
          </a:p>
          <a:p>
            <a:pPr lvl="2" marL="1243263" indent="-481263">
              <a:buSzPct val="100000"/>
            </a:pPr>
            <a:r>
              <a:t>Interactive and responsive UI.</a:t>
            </a:r>
          </a:p>
          <a:p>
            <a:pPr lvl="2" marL="1243263" indent="-481263">
              <a:buSzPct val="100000"/>
            </a:pPr>
            <a:r>
              <a:t>Real-time chatbot for user assistance.</a:t>
            </a:r>
          </a:p>
          <a:p>
            <a:pPr lvl="2" marL="1243263" indent="-481263">
              <a:buSzPct val="100000"/>
            </a:pPr>
            <a:r>
              <a:t>Robust backend with MongoDB integration.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Future Work"/>
          <p:cNvSpPr txBox="1"/>
          <p:nvPr>
            <p:ph type="title"/>
          </p:nvPr>
        </p:nvSpPr>
        <p:spPr>
          <a:prstGeom prst="rect">
            <a:avLst/>
          </a:prstGeom>
        </p:spPr>
        <p:txBody>
          <a:bodyPr/>
          <a:lstStyle/>
          <a:p>
            <a:pPr/>
            <a:r>
              <a:t>Future Work</a:t>
            </a:r>
          </a:p>
        </p:txBody>
      </p:sp>
      <p:sp>
        <p:nvSpPr>
          <p:cNvPr id="258" name="Planned Enhancements"/>
          <p:cNvSpPr txBox="1"/>
          <p:nvPr>
            <p:ph type="body" sz="quarter" idx="1"/>
          </p:nvPr>
        </p:nvSpPr>
        <p:spPr>
          <a:xfrm>
            <a:off x="1206500" y="3582090"/>
            <a:ext cx="21971000" cy="934781"/>
          </a:xfrm>
          <a:prstGeom prst="rect">
            <a:avLst/>
          </a:prstGeom>
        </p:spPr>
        <p:txBody>
          <a:bodyPr/>
          <a:lstStyle/>
          <a:p>
            <a:pPr/>
            <a:r>
              <a:t>Planned Enhancements</a:t>
            </a:r>
          </a:p>
        </p:txBody>
      </p:sp>
      <p:sp>
        <p:nvSpPr>
          <p:cNvPr id="259" name="Body Level One…"/>
          <p:cNvSpPr txBox="1"/>
          <p:nvPr>
            <p:ph type="body" idx="21"/>
          </p:nvPr>
        </p:nvSpPr>
        <p:spPr>
          <a:xfrm>
            <a:off x="1206500" y="5586297"/>
            <a:ext cx="21971000" cy="7252738"/>
          </a:xfrm>
          <a:prstGeom prst="rect">
            <a:avLst/>
          </a:prstGeom>
          <a:extLst>
            <a:ext uri="{C572A759-6A51-4108-AA02-DFA0A04FC94B}">
              <ma14:wrappingTextBoxFlag xmlns:ma14="http://schemas.microsoft.com/office/mac/drawingml/2011/main" val="1"/>
            </a:ext>
          </a:extLst>
        </p:spPr>
        <p:txBody>
          <a:bodyPr/>
          <a:lstStyle/>
          <a:p>
            <a:pPr marL="632603" indent="-632603" algn="just" defTabSz="825500">
              <a:lnSpc>
                <a:spcPct val="150000"/>
              </a:lnSpc>
              <a:spcBef>
                <a:spcPts val="0"/>
              </a:spcBef>
              <a:defRPr sz="5500"/>
            </a:pPr>
            <a:r>
              <a:t>Advanced workout tracking features.</a:t>
            </a:r>
          </a:p>
          <a:p>
            <a:pPr marL="632603" indent="-632603" algn="just" defTabSz="825500">
              <a:lnSpc>
                <a:spcPct val="150000"/>
              </a:lnSpc>
              <a:spcBef>
                <a:spcPts val="0"/>
              </a:spcBef>
              <a:defRPr sz="5500"/>
            </a:pPr>
            <a:r>
              <a:t>Integration with fitness devices.</a:t>
            </a:r>
          </a:p>
          <a:p>
            <a:pPr marL="632603" indent="-632603" algn="just" defTabSz="825500">
              <a:lnSpc>
                <a:spcPct val="150000"/>
              </a:lnSpc>
              <a:spcBef>
                <a:spcPts val="0"/>
              </a:spcBef>
              <a:defRPr sz="5500"/>
            </a:pPr>
            <a:r>
              <a:t>More personalized AI recommendations.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Introduction"/>
          <p:cNvSpPr txBox="1"/>
          <p:nvPr>
            <p:ph type="body" sz="half" idx="1"/>
          </p:nvPr>
        </p:nvSpPr>
        <p:spPr>
          <a:xfrm>
            <a:off x="1660489" y="-733797"/>
            <a:ext cx="21971001" cy="3874314"/>
          </a:xfrm>
          <a:prstGeom prst="rect">
            <a:avLst/>
          </a:prstGeom>
        </p:spPr>
        <p:txBody>
          <a:bodyPr/>
          <a:lstStyle>
            <a:lvl1pPr>
              <a:defRPr spc="-300"/>
            </a:lvl1pPr>
          </a:lstStyle>
          <a:p>
            <a:pPr/>
            <a:r>
              <a:t>Introduction</a:t>
            </a:r>
          </a:p>
        </p:txBody>
      </p:sp>
      <p:sp>
        <p:nvSpPr>
          <p:cNvPr id="178" name="The Fit &amp; Fun React application is an innovative project aimed at providing users with an AI-powered workout companion.…"/>
          <p:cNvSpPr txBox="1"/>
          <p:nvPr/>
        </p:nvSpPr>
        <p:spPr>
          <a:xfrm>
            <a:off x="1660488" y="5025739"/>
            <a:ext cx="21971003" cy="60539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969210" indent="-969210">
              <a:buSzPct val="100000"/>
              <a:buAutoNum type="alphaUcPeriod" startAt="1"/>
              <a:defRPr sz="5800"/>
            </a:pPr>
            <a:r>
              <a:t>The Fit &amp; Fun React application is an innovative project aimed at providing users with an AI-powered workout companion. </a:t>
            </a:r>
          </a:p>
          <a:p>
            <a:pPr>
              <a:defRPr sz="5800"/>
            </a:pPr>
          </a:p>
          <a:p>
            <a:pPr marL="969210" indent="-969210">
              <a:buSzPct val="100000"/>
              <a:buAutoNum type="alphaUcPeriod" startAt="2"/>
              <a:defRPr sz="5800"/>
            </a:pPr>
            <a:r>
              <a:t>The application offers a seamless blend of user-friendly interfaces, efficient backend processes, and essential security measures to ensure a comprehensive fitness experience.</a:t>
            </a:r>
          </a:p>
        </p:txBody>
      </p:sp>
    </p:spTree>
  </p:cSld>
  <p:clrMapOvr>
    <a:masterClrMapping/>
  </p:clrMapOvr>
  <mc:AlternateContent xmlns:mc="http://schemas.openxmlformats.org/markup-compatibility/2006">
    <mc:Choice xmlns:p14="http://schemas.microsoft.com/office/powerpoint/2010/main" Requires="p14">
      <p:transition spd="slow" advClick="1" p14:dur="1200">
        <p:wipe dir="d"/>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Low-angle view of the Azadi Tower in Tehran, Iran against a clear, bright sky" descr="Low-angle view of the Azadi Tower in Tehran, Iran against a clear, bright sky"/>
          <p:cNvPicPr>
            <a:picLocks noChangeAspect="1"/>
          </p:cNvPicPr>
          <p:nvPr>
            <p:ph type="pic" idx="21"/>
          </p:nvPr>
        </p:nvPicPr>
        <p:blipFill>
          <a:blip r:embed="rId2">
            <a:extLst/>
          </a:blip>
          <a:srcRect l="0" t="7878" r="0" b="7877"/>
          <a:stretch>
            <a:fillRect/>
          </a:stretch>
        </p:blipFill>
        <p:spPr>
          <a:xfrm>
            <a:off x="0" y="0"/>
            <a:ext cx="24384000" cy="13716001"/>
          </a:xfrm>
          <a:prstGeom prst="rect">
            <a:avLst/>
          </a:prstGeom>
        </p:spPr>
      </p:pic>
      <p:sp>
        <p:nvSpPr>
          <p:cNvPr id="262" name="Thank you"/>
          <p:cNvSpPr txBox="1"/>
          <p:nvPr/>
        </p:nvSpPr>
        <p:spPr>
          <a:xfrm>
            <a:off x="16418813" y="4966079"/>
            <a:ext cx="5547361" cy="1478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200">
                <a:solidFill>
                  <a:srgbClr val="FFFFFF"/>
                </a:solidFill>
              </a:defRPr>
            </a:lvl1pPr>
          </a:lstStyle>
          <a:p>
            <a:pPr/>
            <a:r>
              <a:t>Thank you</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61"/>
                                        </p:tgtEl>
                                        <p:attrNameLst>
                                          <p:attrName>style.visibility</p:attrName>
                                        </p:attrNameLst>
                                      </p:cBhvr>
                                      <p:to>
                                        <p:strVal val="visible"/>
                                      </p:to>
                                    </p:set>
                                    <p:anim calcmode="lin" valueType="num">
                                      <p:cBhvr>
                                        <p:cTn id="7" dur="2500" fill="hold"/>
                                        <p:tgtEl>
                                          <p:spTgt spid="261"/>
                                        </p:tgtEl>
                                        <p:attrNameLst>
                                          <p:attrName>ppt_w</p:attrName>
                                        </p:attrNameLst>
                                      </p:cBhvr>
                                      <p:tavLst>
                                        <p:tav tm="0">
                                          <p:val>
                                            <p:fltVal val="0"/>
                                          </p:val>
                                        </p:tav>
                                        <p:tav tm="100000">
                                          <p:val>
                                            <p:strVal val="#ppt_w"/>
                                          </p:val>
                                        </p:tav>
                                      </p:tavLst>
                                    </p:anim>
                                    <p:anim calcmode="lin" valueType="num">
                                      <p:cBhvr>
                                        <p:cTn id="8" dur="2500" fill="hold"/>
                                        <p:tgtEl>
                                          <p:spTgt spid="2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1"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Key Features"/>
          <p:cNvSpPr txBox="1"/>
          <p:nvPr>
            <p:ph type="body" sz="quarter" idx="1"/>
          </p:nvPr>
        </p:nvSpPr>
        <p:spPr>
          <a:xfrm>
            <a:off x="1206500" y="335883"/>
            <a:ext cx="21971000" cy="2416592"/>
          </a:xfrm>
          <a:prstGeom prst="rect">
            <a:avLst/>
          </a:prstGeom>
        </p:spPr>
        <p:txBody>
          <a:bodyPr/>
          <a:lstStyle/>
          <a:p>
            <a:pPr/>
            <a:r>
              <a:t>Key Features</a:t>
            </a:r>
          </a:p>
        </p:txBody>
      </p:sp>
      <p:sp>
        <p:nvSpPr>
          <p:cNvPr id="181" name="Persistent Drawer Navigation…"/>
          <p:cNvSpPr txBox="1"/>
          <p:nvPr/>
        </p:nvSpPr>
        <p:spPr>
          <a:xfrm>
            <a:off x="1339137" y="4173986"/>
            <a:ext cx="17518933" cy="69320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02105" indent="-802105">
              <a:buSzPct val="100000"/>
              <a:buAutoNum type="alphaUcPeriod" startAt="1"/>
            </a:pPr>
            <a:r>
              <a:t>Persistent Drawer Navigation</a:t>
            </a:r>
          </a:p>
          <a:p>
            <a:pPr marL="802105" indent="-802105">
              <a:buSzPct val="100000"/>
              <a:buAutoNum type="alphaUcPeriod" startAt="1"/>
            </a:pPr>
            <a:r>
              <a:t>User Profile and Update Functionality</a:t>
            </a:r>
          </a:p>
          <a:p>
            <a:pPr marL="802105" indent="-802105">
              <a:buSzPct val="100000"/>
              <a:buAutoNum type="alphaUcPeriod" startAt="1"/>
            </a:pPr>
            <a:r>
              <a:t>Chatbot for interactive assistance</a:t>
            </a:r>
          </a:p>
          <a:p>
            <a:pPr marL="802105" indent="-802105">
              <a:buSzPct val="100000"/>
              <a:buAutoNum type="alphaUcPeriod" startAt="1"/>
            </a:pPr>
            <a:r>
              <a:t>Secure authentication with JWT</a:t>
            </a:r>
          </a:p>
          <a:p>
            <a:pPr marL="802105" indent="-802105">
              <a:buSzPct val="100000"/>
              <a:buAutoNum type="alphaUcPeriod" startAt="1"/>
            </a:pPr>
            <a:r>
              <a:t>Axios for access data and </a:t>
            </a:r>
          </a:p>
          <a:p>
            <a:pPr marL="802105" indent="-802105">
              <a:buSzPct val="100000"/>
              <a:buAutoNum type="alphaUcPeriod" startAt="1"/>
            </a:pPr>
            <a:r>
              <a:t>Password management features</a:t>
            </a:r>
          </a:p>
        </p:txBody>
      </p:sp>
    </p:spTree>
  </p:cSld>
  <p:clrMapOvr>
    <a:masterClrMapping/>
  </p:clrMapOvr>
  <mc:AlternateContent xmlns:mc="http://schemas.openxmlformats.org/markup-compatibility/2006">
    <mc:Choice xmlns:p14="http://schemas.microsoft.com/office/powerpoint/2010/main" Requires="p14">
      <p:transition spd="slow" advClick="1" p14:dur="1200">
        <p14:warp dir="i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Enhanced Navigation and User Interface"/>
          <p:cNvSpPr txBox="1"/>
          <p:nvPr>
            <p:ph type="title"/>
          </p:nvPr>
        </p:nvSpPr>
        <p:spPr>
          <a:prstGeom prst="rect">
            <a:avLst/>
          </a:prstGeom>
        </p:spPr>
        <p:txBody>
          <a:bodyPr/>
          <a:lstStyle/>
          <a:p>
            <a:pPr/>
            <a:r>
              <a:t>Enhanced Navigation and User Interface</a:t>
            </a:r>
          </a:p>
        </p:txBody>
      </p:sp>
      <p:sp>
        <p:nvSpPr>
          <p:cNvPr id="184"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698500" indent="-698500" defTabSz="825500">
              <a:lnSpc>
                <a:spcPct val="100000"/>
              </a:lnSpc>
              <a:spcBef>
                <a:spcPts val="0"/>
              </a:spcBef>
              <a:defRPr sz="5500"/>
            </a:pPr>
            <a:r>
              <a:rPr b="1"/>
              <a:t>Initial State:</a:t>
            </a:r>
            <a:r>
              <a:t> Basic navigation was implemented, primarily focused on essential links and functionality.</a:t>
            </a:r>
          </a:p>
          <a:p>
            <a:pPr marL="0" indent="0" defTabSz="825500">
              <a:lnSpc>
                <a:spcPct val="100000"/>
              </a:lnSpc>
              <a:spcBef>
                <a:spcPts val="0"/>
              </a:spcBef>
              <a:buSzTx/>
              <a:buNone/>
              <a:defRPr sz="5500"/>
            </a:pPr>
          </a:p>
          <a:p>
            <a:pPr marL="0" indent="0" defTabSz="825500">
              <a:lnSpc>
                <a:spcPct val="100000"/>
              </a:lnSpc>
              <a:spcBef>
                <a:spcPts val="0"/>
              </a:spcBef>
              <a:buSzTx/>
              <a:buNone/>
              <a:defRPr sz="5500"/>
            </a:pPr>
          </a:p>
          <a:p>
            <a:pPr marL="698500" indent="-698500" defTabSz="825500">
              <a:lnSpc>
                <a:spcPct val="100000"/>
              </a:lnSpc>
              <a:spcBef>
                <a:spcPts val="0"/>
              </a:spcBef>
              <a:defRPr sz="5500"/>
            </a:pPr>
            <a:r>
              <a:rPr b="1"/>
              <a:t>Now:</a:t>
            </a:r>
            <a:r>
              <a:t> Introduced a persistent drawer navigation using Material-UI, significantly improving user accessibility and overall app navigation experience.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User Profile Management"/>
          <p:cNvSpPr txBox="1"/>
          <p:nvPr>
            <p:ph type="title"/>
          </p:nvPr>
        </p:nvSpPr>
        <p:spPr>
          <a:prstGeom prst="rect">
            <a:avLst/>
          </a:prstGeom>
        </p:spPr>
        <p:txBody>
          <a:bodyPr/>
          <a:lstStyle/>
          <a:p>
            <a:pPr/>
            <a:r>
              <a:t>User Profile Management</a:t>
            </a:r>
          </a:p>
        </p:txBody>
      </p:sp>
      <p:sp>
        <p:nvSpPr>
          <p:cNvPr id="187"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698500" indent="-698500" defTabSz="825500">
              <a:lnSpc>
                <a:spcPct val="100000"/>
              </a:lnSpc>
              <a:spcBef>
                <a:spcPts val="0"/>
              </a:spcBef>
              <a:defRPr sz="5500"/>
            </a:pPr>
            <a:r>
              <a:rPr b="1"/>
              <a:t>Initial State:</a:t>
            </a:r>
            <a:r>
              <a:t> Limited user interaction and profile management capabilities.</a:t>
            </a:r>
          </a:p>
          <a:p>
            <a:pPr marL="0" indent="0" defTabSz="825500">
              <a:lnSpc>
                <a:spcPct val="100000"/>
              </a:lnSpc>
              <a:spcBef>
                <a:spcPts val="0"/>
              </a:spcBef>
              <a:buSzTx/>
              <a:buNone/>
              <a:defRPr sz="5500"/>
            </a:pPr>
          </a:p>
          <a:p>
            <a:pPr marL="0" indent="0" defTabSz="825500">
              <a:lnSpc>
                <a:spcPct val="100000"/>
              </a:lnSpc>
              <a:spcBef>
                <a:spcPts val="0"/>
              </a:spcBef>
              <a:buSzTx/>
              <a:buNone/>
              <a:defRPr sz="5500"/>
            </a:pPr>
          </a:p>
          <a:p>
            <a:pPr marL="698500" indent="-698500" defTabSz="825500">
              <a:lnSpc>
                <a:spcPct val="100000"/>
              </a:lnSpc>
              <a:spcBef>
                <a:spcPts val="0"/>
              </a:spcBef>
              <a:defRPr sz="5500"/>
            </a:pPr>
            <a:r>
              <a:rPr b="1"/>
              <a:t>Now</a:t>
            </a:r>
            <a:r>
              <a:t>: Developed comprehensive user profile management features, including viewing and updating profile information, which enhanced user personalization and engagement.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Interactive Chatbot Integration"/>
          <p:cNvSpPr txBox="1"/>
          <p:nvPr>
            <p:ph type="title"/>
          </p:nvPr>
        </p:nvSpPr>
        <p:spPr>
          <a:prstGeom prst="rect">
            <a:avLst/>
          </a:prstGeom>
        </p:spPr>
        <p:txBody>
          <a:bodyPr/>
          <a:lstStyle/>
          <a:p>
            <a:pPr/>
            <a:r>
              <a:t>Interactive Chatbot Integration</a:t>
            </a:r>
          </a:p>
        </p:txBody>
      </p:sp>
      <p:sp>
        <p:nvSpPr>
          <p:cNvPr id="190" name="Body Level One…"/>
          <p:cNvSpPr txBox="1"/>
          <p:nvPr>
            <p:ph type="body" idx="21"/>
          </p:nvPr>
        </p:nvSpPr>
        <p:spPr>
          <a:xfrm>
            <a:off x="1206500" y="4755321"/>
            <a:ext cx="21971000" cy="7749196"/>
          </a:xfrm>
          <a:prstGeom prst="rect">
            <a:avLst/>
          </a:prstGeom>
          <a:extLst>
            <a:ext uri="{C572A759-6A51-4108-AA02-DFA0A04FC94B}">
              <ma14:wrappingTextBoxFlag xmlns:ma14="http://schemas.microsoft.com/office/mac/drawingml/2011/main" val="1"/>
            </a:ext>
          </a:extLst>
        </p:spPr>
        <p:txBody>
          <a:bodyPr/>
          <a:lstStyle/>
          <a:p>
            <a:pPr marL="698500" indent="-698500" defTabSz="825500">
              <a:lnSpc>
                <a:spcPct val="100000"/>
              </a:lnSpc>
              <a:spcBef>
                <a:spcPts val="0"/>
              </a:spcBef>
              <a:defRPr sz="5500"/>
            </a:pPr>
            <a:r>
              <a:rPr b="1"/>
              <a:t>Initial State: </a:t>
            </a:r>
            <a:r>
              <a:t>No interactive assistance available for users.</a:t>
            </a:r>
          </a:p>
          <a:p>
            <a:pPr marL="0" indent="0" defTabSz="825500">
              <a:lnSpc>
                <a:spcPct val="100000"/>
              </a:lnSpc>
              <a:spcBef>
                <a:spcPts val="0"/>
              </a:spcBef>
              <a:buSzTx/>
              <a:buNone/>
              <a:defRPr sz="5500"/>
            </a:pPr>
          </a:p>
          <a:p>
            <a:pPr marL="0" indent="0" defTabSz="825500">
              <a:lnSpc>
                <a:spcPct val="100000"/>
              </a:lnSpc>
              <a:spcBef>
                <a:spcPts val="0"/>
              </a:spcBef>
              <a:buSzTx/>
              <a:buNone/>
              <a:defRPr sz="5500"/>
            </a:pPr>
          </a:p>
          <a:p>
            <a:pPr marL="698500" indent="-698500" defTabSz="825500">
              <a:lnSpc>
                <a:spcPct val="100000"/>
              </a:lnSpc>
              <a:spcBef>
                <a:spcPts val="0"/>
              </a:spcBef>
              <a:defRPr sz="5500"/>
            </a:pPr>
            <a:r>
              <a:rPr b="1"/>
              <a:t>Now</a:t>
            </a:r>
            <a:r>
              <a:t>: Integrated a chatbot using the `</a:t>
            </a:r>
            <a:r>
              <a:rPr b="1" i="1">
                <a:latin typeface="Courier New"/>
                <a:ea typeface="Courier New"/>
                <a:cs typeface="Courier New"/>
                <a:sym typeface="Courier New"/>
              </a:rPr>
              <a:t>react-simple-chatbot</a:t>
            </a:r>
            <a:r>
              <a:rPr i="1"/>
              <a:t>`</a:t>
            </a:r>
            <a:r>
              <a:t> library to provide users with real-time assistance and support, making the app more interactive and user-friendly.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Advanced Authentication and Security"/>
          <p:cNvSpPr txBox="1"/>
          <p:nvPr>
            <p:ph type="title"/>
          </p:nvPr>
        </p:nvSpPr>
        <p:spPr>
          <a:prstGeom prst="rect">
            <a:avLst/>
          </a:prstGeom>
        </p:spPr>
        <p:txBody>
          <a:bodyPr/>
          <a:lstStyle/>
          <a:p>
            <a:pPr/>
            <a:r>
              <a:t>Advanced Authentication and Security</a:t>
            </a:r>
          </a:p>
        </p:txBody>
      </p:sp>
      <p:sp>
        <p:nvSpPr>
          <p:cNvPr id="193"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698500" indent="-698500" defTabSz="825500">
              <a:lnSpc>
                <a:spcPct val="100000"/>
              </a:lnSpc>
              <a:spcBef>
                <a:spcPts val="0"/>
              </a:spcBef>
              <a:defRPr sz="5500"/>
            </a:pPr>
            <a:r>
              <a:rPr b="1"/>
              <a:t>Initial State:</a:t>
            </a:r>
            <a:r>
              <a:t> Basic authentication mechanisms were in place.</a:t>
            </a:r>
          </a:p>
          <a:p>
            <a:pPr marL="0" indent="0" defTabSz="825500">
              <a:lnSpc>
                <a:spcPct val="100000"/>
              </a:lnSpc>
              <a:spcBef>
                <a:spcPts val="0"/>
              </a:spcBef>
              <a:buSzTx/>
              <a:buNone/>
              <a:defRPr sz="5500"/>
            </a:pPr>
          </a:p>
          <a:p>
            <a:pPr marL="0" indent="0" defTabSz="825500">
              <a:lnSpc>
                <a:spcPct val="100000"/>
              </a:lnSpc>
              <a:spcBef>
                <a:spcPts val="0"/>
              </a:spcBef>
              <a:buSzTx/>
              <a:buNone/>
              <a:defRPr sz="5500"/>
            </a:pPr>
          </a:p>
          <a:p>
            <a:pPr marL="698500" indent="-698500" defTabSz="825500">
              <a:lnSpc>
                <a:spcPct val="100000"/>
              </a:lnSpc>
              <a:spcBef>
                <a:spcPts val="0"/>
              </a:spcBef>
              <a:defRPr sz="5500"/>
            </a:pPr>
            <a:r>
              <a:rPr b="1"/>
              <a:t>Now</a:t>
            </a:r>
            <a:r>
              <a:t>: Implemented JWT authentication for secure user login and session management. Leveraged Axios for efficient HTTP requests to handle login, registration, and token management. This ensured data integrity, enhanced security, and improved user experience.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Endpoints and Routing: Their Role and Benefits"/>
          <p:cNvSpPr txBox="1"/>
          <p:nvPr>
            <p:ph type="title"/>
          </p:nvPr>
        </p:nvSpPr>
        <p:spPr>
          <a:prstGeom prst="rect">
            <a:avLst/>
          </a:prstGeom>
        </p:spPr>
        <p:txBody>
          <a:bodyPr/>
          <a:lstStyle>
            <a:lvl1pPr defTabSz="2267654">
              <a:defRPr spc="-158" sz="7905"/>
            </a:lvl1pPr>
          </a:lstStyle>
          <a:p>
            <a:pPr/>
            <a:r>
              <a:t>Endpoints and Routing: Their Role and Benefits</a:t>
            </a:r>
          </a:p>
        </p:txBody>
      </p:sp>
      <p:sp>
        <p:nvSpPr>
          <p:cNvPr id="196" name="Body Level One…"/>
          <p:cNvSpPr txBox="1"/>
          <p:nvPr>
            <p:ph type="body" idx="21"/>
          </p:nvPr>
        </p:nvSpPr>
        <p:spPr>
          <a:xfrm>
            <a:off x="1206500" y="4965328"/>
            <a:ext cx="21971001" cy="8256014"/>
          </a:xfrm>
          <a:prstGeom prst="rect">
            <a:avLst/>
          </a:prstGeom>
          <a:extLst>
            <a:ext uri="{C572A759-6A51-4108-AA02-DFA0A04FC94B}">
              <ma14:wrappingTextBoxFlag xmlns:ma14="http://schemas.microsoft.com/office/mac/drawingml/2011/main" val="1"/>
            </a:ext>
          </a:extLst>
        </p:spPr>
        <p:txBody>
          <a:bodyPr/>
          <a:lstStyle/>
          <a:p>
            <a:pPr marL="698500" indent="-698500" defTabSz="825500">
              <a:lnSpc>
                <a:spcPct val="100000"/>
              </a:lnSpc>
              <a:spcBef>
                <a:spcPts val="0"/>
              </a:spcBef>
              <a:defRPr sz="5500"/>
            </a:pPr>
            <a:r>
              <a:rPr b="1"/>
              <a:t>Endpoints</a:t>
            </a:r>
            <a:r>
              <a:t> are specific paths defined in the backend that correspond to various functionalities, such as user registration, login, data retrieval, and updates.</a:t>
            </a:r>
          </a:p>
          <a:p>
            <a:pPr marL="0" indent="0" defTabSz="825500">
              <a:lnSpc>
                <a:spcPct val="100000"/>
              </a:lnSpc>
              <a:spcBef>
                <a:spcPts val="0"/>
              </a:spcBef>
              <a:buSzTx/>
              <a:buNone/>
              <a:defRPr sz="5500"/>
            </a:pPr>
          </a:p>
          <a:p>
            <a:pPr marL="0" indent="0" defTabSz="825500">
              <a:lnSpc>
                <a:spcPct val="100000"/>
              </a:lnSpc>
              <a:spcBef>
                <a:spcPts val="0"/>
              </a:spcBef>
              <a:buSzTx/>
              <a:buNone/>
              <a:defRPr sz="5500"/>
            </a:pPr>
          </a:p>
          <a:p>
            <a:pPr marL="698500" indent="-698500" defTabSz="825500">
              <a:lnSpc>
                <a:spcPct val="100000"/>
              </a:lnSpc>
              <a:spcBef>
                <a:spcPts val="0"/>
              </a:spcBef>
              <a:defRPr sz="5500"/>
            </a:pPr>
            <a:r>
              <a:rPr b="1"/>
              <a:t>Routing</a:t>
            </a:r>
            <a:r>
              <a:t> is the mechanism that directs incoming HTTP requests to the appropriate endpoint based on the request URL and method (GET, POST, PUT, DELETE).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